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96">
          <p15:clr>
            <a:srgbClr val="A4A3A4"/>
          </p15:clr>
        </p15:guide>
        <p15:guide id="2" orient="horz" pos="3504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i4fKGM/GwDl+b8diYYIaq0s33M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91" y="600"/>
      </p:cViewPr>
      <p:guideLst>
        <p:guide orient="horz" pos="1896"/>
        <p:guide orient="horz" pos="35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>
            <a:spLocks noGrp="1"/>
          </p:cNvSpPr>
          <p:nvPr>
            <p:ph type="pic" idx="2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17" name="Google Shape;17;p16"/>
          <p:cNvSpPr txBox="1">
            <a:spLocks noGrp="1"/>
          </p:cNvSpPr>
          <p:nvPr>
            <p:ph type="ctrTitle"/>
          </p:nvPr>
        </p:nvSpPr>
        <p:spPr>
          <a:xfrm>
            <a:off x="838200" y="4636008"/>
            <a:ext cx="9144000" cy="1107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body" idx="1"/>
          </p:nvPr>
        </p:nvSpPr>
        <p:spPr>
          <a:xfrm>
            <a:off x="841248" y="5742432"/>
            <a:ext cx="7953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/>
          <p:nvPr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Comparison">
  <p:cSld name="Market Comparis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>
            <a:spLocks noGrp="1"/>
          </p:cNvSpPr>
          <p:nvPr>
            <p:ph type="pic" idx="2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3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4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5"/>
          </p:nvPr>
        </p:nvSpPr>
        <p:spPr>
          <a:xfrm>
            <a:off x="1069848" y="3730752"/>
            <a:ext cx="2560320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6"/>
          </p:nvPr>
        </p:nvSpPr>
        <p:spPr>
          <a:xfrm>
            <a:off x="4800600" y="3730752"/>
            <a:ext cx="2560320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7"/>
          </p:nvPr>
        </p:nvSpPr>
        <p:spPr>
          <a:xfrm>
            <a:off x="8531352" y="3730752"/>
            <a:ext cx="2560320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/>
          <p:nvPr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>
            <a:spLocks noGrp="1"/>
          </p:cNvSpPr>
          <p:nvPr>
            <p:ph type="pic" idx="2"/>
          </p:nvPr>
        </p:nvSpPr>
        <p:spPr>
          <a:xfrm>
            <a:off x="458724" y="481369"/>
            <a:ext cx="11274552" cy="27432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841248" y="3592386"/>
            <a:ext cx="457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1"/>
          </p:nvPr>
        </p:nvSpPr>
        <p:spPr>
          <a:xfrm>
            <a:off x="6489391" y="3546349"/>
            <a:ext cx="5248656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/>
          <p:nvPr/>
        </p:nvSpPr>
        <p:spPr>
          <a:xfrm>
            <a:off x="5981123" y="1600200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3"/>
          </p:nvPr>
        </p:nvSpPr>
        <p:spPr>
          <a:xfrm>
            <a:off x="5239512" y="5503164"/>
            <a:ext cx="695858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0"/>
              <a:buNone/>
              <a:defRPr sz="11000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>
            <a:spLocks noGrp="1"/>
          </p:cNvSpPr>
          <p:nvPr>
            <p:ph type="pic" idx="2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143" name="Google Shape;14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body" idx="1"/>
          </p:nvPr>
        </p:nvSpPr>
        <p:spPr>
          <a:xfrm>
            <a:off x="7467603" y="4681728"/>
            <a:ext cx="383873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27"/>
          <p:cNvSpPr/>
          <p:nvPr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Competition">
  <p:cSld name="Our Competi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>
            <a:spLocks noGrp="1"/>
          </p:cNvSpPr>
          <p:nvPr>
            <p:ph type="pic" idx="2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151" name="Google Shape;151;p28"/>
          <p:cNvSpPr txBox="1">
            <a:spLocks noGrp="1"/>
          </p:cNvSpPr>
          <p:nvPr>
            <p:ph type="body" idx="1"/>
          </p:nvPr>
        </p:nvSpPr>
        <p:spPr>
          <a:xfrm>
            <a:off x="3048000" y="1690688"/>
            <a:ext cx="9144000" cy="3886200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spcFirstLastPara="1" wrap="square" lIns="411475" tIns="566925" rIns="4937750" bIns="30632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3383280" y="365125"/>
            <a:ext cx="78943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3"/>
          </p:nvPr>
        </p:nvSpPr>
        <p:spPr>
          <a:xfrm>
            <a:off x="3392488" y="2686050"/>
            <a:ext cx="3657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body" idx="4"/>
          </p:nvPr>
        </p:nvSpPr>
        <p:spPr>
          <a:xfrm>
            <a:off x="7629525" y="1919288"/>
            <a:ext cx="36576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body" idx="5"/>
          </p:nvPr>
        </p:nvSpPr>
        <p:spPr>
          <a:xfrm>
            <a:off x="7629525" y="2686050"/>
            <a:ext cx="3657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28"/>
          <p:cNvSpPr/>
          <p:nvPr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owth">
  <p:cSld name="Growth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>
            <a:spLocks noGrp="1"/>
          </p:cNvSpPr>
          <p:nvPr>
            <p:ph type="pic" idx="2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1066800" y="1525143"/>
            <a:ext cx="100584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body" idx="3"/>
          </p:nvPr>
        </p:nvSpPr>
        <p:spPr>
          <a:xfrm>
            <a:off x="1444752" y="2697480"/>
            <a:ext cx="2926080" cy="2504064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91425" tIns="5029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body" idx="4"/>
          </p:nvPr>
        </p:nvSpPr>
        <p:spPr>
          <a:xfrm>
            <a:off x="4636008" y="2697587"/>
            <a:ext cx="2926080" cy="250534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91425" tIns="5029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5"/>
          </p:nvPr>
        </p:nvSpPr>
        <p:spPr>
          <a:xfrm>
            <a:off x="7790688" y="2697587"/>
            <a:ext cx="2926080" cy="250534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91425" tIns="5029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9"/>
          <p:cNvSpPr/>
          <p:nvPr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9"/>
          <p:cNvSpPr/>
          <p:nvPr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/>
          <p:nvPr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6"/>
          </p:nvPr>
        </p:nvSpPr>
        <p:spPr>
          <a:xfrm>
            <a:off x="1673352" y="3584448"/>
            <a:ext cx="246888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body" idx="7"/>
          </p:nvPr>
        </p:nvSpPr>
        <p:spPr>
          <a:xfrm>
            <a:off x="4873775" y="3584448"/>
            <a:ext cx="246888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8"/>
          </p:nvPr>
        </p:nvSpPr>
        <p:spPr>
          <a:xfrm>
            <a:off x="8019288" y="3584448"/>
            <a:ext cx="246888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adrant">
  <p:cSld name="Quadran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body" idx="1"/>
          </p:nvPr>
        </p:nvSpPr>
        <p:spPr>
          <a:xfrm>
            <a:off x="5109000" y="2130552"/>
            <a:ext cx="20116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2"/>
          </p:nvPr>
        </p:nvSpPr>
        <p:spPr>
          <a:xfrm>
            <a:off x="5109000" y="5184648"/>
            <a:ext cx="20116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body" idx="3"/>
          </p:nvPr>
        </p:nvSpPr>
        <p:spPr>
          <a:xfrm>
            <a:off x="841248" y="3273552"/>
            <a:ext cx="20116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body" idx="4"/>
          </p:nvPr>
        </p:nvSpPr>
        <p:spPr>
          <a:xfrm>
            <a:off x="9345168" y="3273552"/>
            <a:ext cx="20116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84" name="Google Shape;184;p30"/>
          <p:cNvCxnSpPr/>
          <p:nvPr/>
        </p:nvCxnSpPr>
        <p:spPr>
          <a:xfrm>
            <a:off x="929640" y="3631616"/>
            <a:ext cx="10332720" cy="0"/>
          </a:xfrm>
          <a:prstGeom prst="straightConnector1">
            <a:avLst/>
          </a:prstGeom>
          <a:noFill/>
          <a:ln w="635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5" name="Google Shape;185;p30"/>
          <p:cNvCxnSpPr/>
          <p:nvPr/>
        </p:nvCxnSpPr>
        <p:spPr>
          <a:xfrm>
            <a:off x="6096000" y="2473690"/>
            <a:ext cx="0" cy="2560320"/>
          </a:xfrm>
          <a:prstGeom prst="straightConnector1">
            <a:avLst/>
          </a:prstGeom>
          <a:noFill/>
          <a:ln w="635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" name="Google Shape;18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body" idx="1"/>
          </p:nvPr>
        </p:nvSpPr>
        <p:spPr>
          <a:xfrm>
            <a:off x="839788" y="1933902"/>
            <a:ext cx="5157787" cy="567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body" idx="3"/>
          </p:nvPr>
        </p:nvSpPr>
        <p:spPr>
          <a:xfrm>
            <a:off x="6172200" y="1933902"/>
            <a:ext cx="5183188" cy="567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body" idx="5"/>
          </p:nvPr>
        </p:nvSpPr>
        <p:spPr>
          <a:xfrm>
            <a:off x="836613" y="1482296"/>
            <a:ext cx="83210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body" idx="1"/>
          </p:nvPr>
        </p:nvSpPr>
        <p:spPr>
          <a:xfrm>
            <a:off x="914399" y="3422952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body" idx="2"/>
          </p:nvPr>
        </p:nvSpPr>
        <p:spPr>
          <a:xfrm>
            <a:off x="1965960" y="35703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3"/>
          </p:nvPr>
        </p:nvSpPr>
        <p:spPr>
          <a:xfrm>
            <a:off x="2753880" y="35703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body" idx="4"/>
          </p:nvPr>
        </p:nvSpPr>
        <p:spPr>
          <a:xfrm>
            <a:off x="3541800" y="35703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5"/>
          </p:nvPr>
        </p:nvSpPr>
        <p:spPr>
          <a:xfrm>
            <a:off x="4329720" y="35703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6"/>
          </p:nvPr>
        </p:nvSpPr>
        <p:spPr>
          <a:xfrm>
            <a:off x="914400" y="4224228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body" idx="7"/>
          </p:nvPr>
        </p:nvSpPr>
        <p:spPr>
          <a:xfrm>
            <a:off x="5117640" y="35703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body" idx="8"/>
          </p:nvPr>
        </p:nvSpPr>
        <p:spPr>
          <a:xfrm>
            <a:off x="5905560" y="35703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9"/>
          </p:nvPr>
        </p:nvSpPr>
        <p:spPr>
          <a:xfrm>
            <a:off x="6693480" y="35703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13"/>
          </p:nvPr>
        </p:nvSpPr>
        <p:spPr>
          <a:xfrm>
            <a:off x="9057240" y="35703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body" idx="14"/>
          </p:nvPr>
        </p:nvSpPr>
        <p:spPr>
          <a:xfrm>
            <a:off x="7481400" y="35703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body" idx="15"/>
          </p:nvPr>
        </p:nvSpPr>
        <p:spPr>
          <a:xfrm>
            <a:off x="8269320" y="35703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body" idx="16"/>
          </p:nvPr>
        </p:nvSpPr>
        <p:spPr>
          <a:xfrm>
            <a:off x="9845160" y="35703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body" idx="17"/>
          </p:nvPr>
        </p:nvSpPr>
        <p:spPr>
          <a:xfrm>
            <a:off x="10633085" y="35703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body" idx="18"/>
          </p:nvPr>
        </p:nvSpPr>
        <p:spPr>
          <a:xfrm>
            <a:off x="1969915" y="435745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body" idx="19"/>
          </p:nvPr>
        </p:nvSpPr>
        <p:spPr>
          <a:xfrm>
            <a:off x="2757602" y="435745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body" idx="20"/>
          </p:nvPr>
        </p:nvSpPr>
        <p:spPr>
          <a:xfrm>
            <a:off x="3545289" y="435745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body" idx="21"/>
          </p:nvPr>
        </p:nvSpPr>
        <p:spPr>
          <a:xfrm>
            <a:off x="4332976" y="435745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22"/>
          </p:nvPr>
        </p:nvSpPr>
        <p:spPr>
          <a:xfrm>
            <a:off x="5120663" y="435745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23"/>
          </p:nvPr>
        </p:nvSpPr>
        <p:spPr>
          <a:xfrm>
            <a:off x="5908350" y="435745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32"/>
          <p:cNvSpPr txBox="1">
            <a:spLocks noGrp="1"/>
          </p:cNvSpPr>
          <p:nvPr>
            <p:ph type="body" idx="24"/>
          </p:nvPr>
        </p:nvSpPr>
        <p:spPr>
          <a:xfrm>
            <a:off x="6696037" y="435745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body" idx="25"/>
          </p:nvPr>
        </p:nvSpPr>
        <p:spPr>
          <a:xfrm>
            <a:off x="9059098" y="435745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body" idx="26"/>
          </p:nvPr>
        </p:nvSpPr>
        <p:spPr>
          <a:xfrm>
            <a:off x="7483724" y="435745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body" idx="27"/>
          </p:nvPr>
        </p:nvSpPr>
        <p:spPr>
          <a:xfrm>
            <a:off x="8271411" y="435745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body" idx="28"/>
          </p:nvPr>
        </p:nvSpPr>
        <p:spPr>
          <a:xfrm>
            <a:off x="9846785" y="435745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29"/>
          </p:nvPr>
        </p:nvSpPr>
        <p:spPr>
          <a:xfrm>
            <a:off x="10634472" y="435745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body" idx="30"/>
          </p:nvPr>
        </p:nvSpPr>
        <p:spPr>
          <a:xfrm>
            <a:off x="5360987" y="2055840"/>
            <a:ext cx="1828800" cy="696885"/>
          </a:xfrm>
          <a:prstGeom prst="rect">
            <a:avLst/>
          </a:prstGeom>
          <a:noFill/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36000" rIns="91425" bIns="45700" anchor="ctr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2"/>
          <p:cNvSpPr/>
          <p:nvPr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841248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4up">
  <p:cSld name="Team 4up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34"/>
          <p:cNvSpPr>
            <a:spLocks noGrp="1"/>
          </p:cNvSpPr>
          <p:nvPr>
            <p:ph type="pic" idx="2"/>
          </p:nvPr>
        </p:nvSpPr>
        <p:spPr>
          <a:xfrm>
            <a:off x="914400" y="2047876"/>
            <a:ext cx="2103120" cy="2913793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911352" y="5257800"/>
            <a:ext cx="21031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body" idx="3"/>
          </p:nvPr>
        </p:nvSpPr>
        <p:spPr>
          <a:xfrm>
            <a:off x="911352" y="5551170"/>
            <a:ext cx="21031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34"/>
          <p:cNvSpPr>
            <a:spLocks noGrp="1"/>
          </p:cNvSpPr>
          <p:nvPr>
            <p:ph type="pic" idx="4"/>
          </p:nvPr>
        </p:nvSpPr>
        <p:spPr>
          <a:xfrm>
            <a:off x="3667760" y="2047875"/>
            <a:ext cx="2103120" cy="301752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244" name="Google Shape;244;p34"/>
          <p:cNvSpPr txBox="1">
            <a:spLocks noGrp="1"/>
          </p:cNvSpPr>
          <p:nvPr>
            <p:ph type="body" idx="5"/>
          </p:nvPr>
        </p:nvSpPr>
        <p:spPr>
          <a:xfrm>
            <a:off x="3666744" y="5257800"/>
            <a:ext cx="21031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body" idx="6"/>
          </p:nvPr>
        </p:nvSpPr>
        <p:spPr>
          <a:xfrm>
            <a:off x="3666744" y="5551170"/>
            <a:ext cx="21031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34"/>
          <p:cNvSpPr>
            <a:spLocks noGrp="1"/>
          </p:cNvSpPr>
          <p:nvPr>
            <p:ph type="pic" idx="7"/>
          </p:nvPr>
        </p:nvSpPr>
        <p:spPr>
          <a:xfrm>
            <a:off x="6421120" y="2047875"/>
            <a:ext cx="2103120" cy="301752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247" name="Google Shape;247;p34"/>
          <p:cNvSpPr txBox="1">
            <a:spLocks noGrp="1"/>
          </p:cNvSpPr>
          <p:nvPr>
            <p:ph type="body" idx="8"/>
          </p:nvPr>
        </p:nvSpPr>
        <p:spPr>
          <a:xfrm>
            <a:off x="6419088" y="5257800"/>
            <a:ext cx="21031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34"/>
          <p:cNvSpPr txBox="1">
            <a:spLocks noGrp="1"/>
          </p:cNvSpPr>
          <p:nvPr>
            <p:ph type="body" idx="9"/>
          </p:nvPr>
        </p:nvSpPr>
        <p:spPr>
          <a:xfrm>
            <a:off x="6419088" y="5551170"/>
            <a:ext cx="21031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34"/>
          <p:cNvSpPr>
            <a:spLocks noGrp="1"/>
          </p:cNvSpPr>
          <p:nvPr>
            <p:ph type="pic" idx="13"/>
          </p:nvPr>
        </p:nvSpPr>
        <p:spPr>
          <a:xfrm>
            <a:off x="9174480" y="2047875"/>
            <a:ext cx="2103120" cy="301752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250" name="Google Shape;250;p34"/>
          <p:cNvSpPr txBox="1">
            <a:spLocks noGrp="1"/>
          </p:cNvSpPr>
          <p:nvPr>
            <p:ph type="body" idx="14"/>
          </p:nvPr>
        </p:nvSpPr>
        <p:spPr>
          <a:xfrm>
            <a:off x="9171432" y="5257800"/>
            <a:ext cx="21031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body" idx="15"/>
          </p:nvPr>
        </p:nvSpPr>
        <p:spPr>
          <a:xfrm>
            <a:off x="9171432" y="5551170"/>
            <a:ext cx="21031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34"/>
          <p:cNvSpPr/>
          <p:nvPr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4"/>
          <p:cNvSpPr/>
          <p:nvPr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4"/>
          <p:cNvSpPr/>
          <p:nvPr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4"/>
          <p:cNvSpPr/>
          <p:nvPr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>
            <a:spLocks noGrp="1"/>
          </p:cNvSpPr>
          <p:nvPr>
            <p:ph type="pic" idx="2"/>
          </p:nvPr>
        </p:nvSpPr>
        <p:spPr>
          <a:xfrm>
            <a:off x="228600" y="0"/>
            <a:ext cx="11961876" cy="68580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838199" y="2578608"/>
            <a:ext cx="429768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838199" y="3721608"/>
            <a:ext cx="429768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17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3"/>
          </p:nvPr>
        </p:nvSpPr>
        <p:spPr>
          <a:xfrm rot="-5400000">
            <a:off x="8153400" y="2491740"/>
            <a:ext cx="68580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3500"/>
              <a:buNone/>
              <a:defRPr sz="13500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8up">
  <p:cSld name="Team 8up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p35"/>
          <p:cNvSpPr>
            <a:spLocks noGrp="1"/>
          </p:cNvSpPr>
          <p:nvPr>
            <p:ph type="pic" idx="2"/>
          </p:nvPr>
        </p:nvSpPr>
        <p:spPr>
          <a:xfrm>
            <a:off x="914400" y="2047875"/>
            <a:ext cx="2103120" cy="13716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262" name="Google Shape;262;p35"/>
          <p:cNvSpPr txBox="1">
            <a:spLocks noGrp="1"/>
          </p:cNvSpPr>
          <p:nvPr>
            <p:ph type="body" idx="1"/>
          </p:nvPr>
        </p:nvSpPr>
        <p:spPr>
          <a:xfrm>
            <a:off x="911352" y="3524652"/>
            <a:ext cx="210312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35"/>
          <p:cNvSpPr txBox="1">
            <a:spLocks noGrp="1"/>
          </p:cNvSpPr>
          <p:nvPr>
            <p:ph type="body" idx="3"/>
          </p:nvPr>
        </p:nvSpPr>
        <p:spPr>
          <a:xfrm>
            <a:off x="911352" y="3774234"/>
            <a:ext cx="210312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35"/>
          <p:cNvSpPr>
            <a:spLocks noGrp="1"/>
          </p:cNvSpPr>
          <p:nvPr>
            <p:ph type="pic" idx="4"/>
          </p:nvPr>
        </p:nvSpPr>
        <p:spPr>
          <a:xfrm>
            <a:off x="3667760" y="2047875"/>
            <a:ext cx="2103120" cy="13716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265" name="Google Shape;265;p35"/>
          <p:cNvSpPr txBox="1">
            <a:spLocks noGrp="1"/>
          </p:cNvSpPr>
          <p:nvPr>
            <p:ph type="body" idx="5"/>
          </p:nvPr>
        </p:nvSpPr>
        <p:spPr>
          <a:xfrm>
            <a:off x="3666744" y="3524652"/>
            <a:ext cx="210312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body" idx="6"/>
          </p:nvPr>
        </p:nvSpPr>
        <p:spPr>
          <a:xfrm>
            <a:off x="3666744" y="3774234"/>
            <a:ext cx="210312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35"/>
          <p:cNvSpPr>
            <a:spLocks noGrp="1"/>
          </p:cNvSpPr>
          <p:nvPr>
            <p:ph type="pic" idx="7"/>
          </p:nvPr>
        </p:nvSpPr>
        <p:spPr>
          <a:xfrm>
            <a:off x="6421120" y="2047875"/>
            <a:ext cx="2103120" cy="13716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268" name="Google Shape;268;p35"/>
          <p:cNvSpPr txBox="1">
            <a:spLocks noGrp="1"/>
          </p:cNvSpPr>
          <p:nvPr>
            <p:ph type="body" idx="8"/>
          </p:nvPr>
        </p:nvSpPr>
        <p:spPr>
          <a:xfrm>
            <a:off x="6419088" y="3524652"/>
            <a:ext cx="210312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body" idx="9"/>
          </p:nvPr>
        </p:nvSpPr>
        <p:spPr>
          <a:xfrm>
            <a:off x="6419088" y="3774234"/>
            <a:ext cx="210312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35"/>
          <p:cNvSpPr>
            <a:spLocks noGrp="1"/>
          </p:cNvSpPr>
          <p:nvPr>
            <p:ph type="pic" idx="13"/>
          </p:nvPr>
        </p:nvSpPr>
        <p:spPr>
          <a:xfrm>
            <a:off x="9174480" y="2047875"/>
            <a:ext cx="2103120" cy="13716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271" name="Google Shape;271;p35"/>
          <p:cNvSpPr txBox="1">
            <a:spLocks noGrp="1"/>
          </p:cNvSpPr>
          <p:nvPr>
            <p:ph type="body" idx="14"/>
          </p:nvPr>
        </p:nvSpPr>
        <p:spPr>
          <a:xfrm>
            <a:off x="9171432" y="3524652"/>
            <a:ext cx="210312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35"/>
          <p:cNvSpPr txBox="1">
            <a:spLocks noGrp="1"/>
          </p:cNvSpPr>
          <p:nvPr>
            <p:ph type="body" idx="15"/>
          </p:nvPr>
        </p:nvSpPr>
        <p:spPr>
          <a:xfrm>
            <a:off x="9171432" y="3774234"/>
            <a:ext cx="210312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35"/>
          <p:cNvSpPr>
            <a:spLocks noGrp="1"/>
          </p:cNvSpPr>
          <p:nvPr>
            <p:ph type="pic" idx="16"/>
          </p:nvPr>
        </p:nvSpPr>
        <p:spPr>
          <a:xfrm>
            <a:off x="917448" y="4261336"/>
            <a:ext cx="2103120" cy="13716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274" name="Google Shape;274;p35"/>
          <p:cNvSpPr txBox="1">
            <a:spLocks noGrp="1"/>
          </p:cNvSpPr>
          <p:nvPr>
            <p:ph type="body" idx="17"/>
          </p:nvPr>
        </p:nvSpPr>
        <p:spPr>
          <a:xfrm>
            <a:off x="914400" y="5738113"/>
            <a:ext cx="210312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35"/>
          <p:cNvSpPr txBox="1">
            <a:spLocks noGrp="1"/>
          </p:cNvSpPr>
          <p:nvPr>
            <p:ph type="body" idx="18"/>
          </p:nvPr>
        </p:nvSpPr>
        <p:spPr>
          <a:xfrm>
            <a:off x="914400" y="6001343"/>
            <a:ext cx="210312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35"/>
          <p:cNvSpPr>
            <a:spLocks noGrp="1"/>
          </p:cNvSpPr>
          <p:nvPr>
            <p:ph type="pic" idx="19"/>
          </p:nvPr>
        </p:nvSpPr>
        <p:spPr>
          <a:xfrm>
            <a:off x="3670808" y="4261336"/>
            <a:ext cx="2103120" cy="13716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277" name="Google Shape;277;p35"/>
          <p:cNvSpPr txBox="1">
            <a:spLocks noGrp="1"/>
          </p:cNvSpPr>
          <p:nvPr>
            <p:ph type="body" idx="20"/>
          </p:nvPr>
        </p:nvSpPr>
        <p:spPr>
          <a:xfrm>
            <a:off x="3669792" y="5738113"/>
            <a:ext cx="210312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body" idx="21"/>
          </p:nvPr>
        </p:nvSpPr>
        <p:spPr>
          <a:xfrm>
            <a:off x="3669792" y="6001343"/>
            <a:ext cx="210312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35"/>
          <p:cNvSpPr>
            <a:spLocks noGrp="1"/>
          </p:cNvSpPr>
          <p:nvPr>
            <p:ph type="pic" idx="22"/>
          </p:nvPr>
        </p:nvSpPr>
        <p:spPr>
          <a:xfrm>
            <a:off x="6424168" y="4261336"/>
            <a:ext cx="2103120" cy="13716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280" name="Google Shape;280;p35"/>
          <p:cNvSpPr txBox="1">
            <a:spLocks noGrp="1"/>
          </p:cNvSpPr>
          <p:nvPr>
            <p:ph type="body" idx="23"/>
          </p:nvPr>
        </p:nvSpPr>
        <p:spPr>
          <a:xfrm>
            <a:off x="6422136" y="5738113"/>
            <a:ext cx="210312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35"/>
          <p:cNvSpPr txBox="1">
            <a:spLocks noGrp="1"/>
          </p:cNvSpPr>
          <p:nvPr>
            <p:ph type="body" idx="24"/>
          </p:nvPr>
        </p:nvSpPr>
        <p:spPr>
          <a:xfrm>
            <a:off x="6422136" y="6001343"/>
            <a:ext cx="210312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35"/>
          <p:cNvSpPr>
            <a:spLocks noGrp="1"/>
          </p:cNvSpPr>
          <p:nvPr>
            <p:ph type="pic" idx="25"/>
          </p:nvPr>
        </p:nvSpPr>
        <p:spPr>
          <a:xfrm>
            <a:off x="9177528" y="4261336"/>
            <a:ext cx="2103120" cy="13716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283" name="Google Shape;283;p35"/>
          <p:cNvSpPr txBox="1">
            <a:spLocks noGrp="1"/>
          </p:cNvSpPr>
          <p:nvPr>
            <p:ph type="body" idx="26"/>
          </p:nvPr>
        </p:nvSpPr>
        <p:spPr>
          <a:xfrm>
            <a:off x="9174480" y="5738113"/>
            <a:ext cx="210312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body" idx="27"/>
          </p:nvPr>
        </p:nvSpPr>
        <p:spPr>
          <a:xfrm>
            <a:off x="9174480" y="6001343"/>
            <a:ext cx="210312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35"/>
          <p:cNvSpPr/>
          <p:nvPr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5"/>
          <p:cNvSpPr/>
          <p:nvPr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5"/>
          <p:cNvSpPr/>
          <p:nvPr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5"/>
          <p:cNvSpPr/>
          <p:nvPr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5"/>
          <p:cNvSpPr/>
          <p:nvPr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5"/>
          <p:cNvSpPr/>
          <p:nvPr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5"/>
          <p:cNvSpPr/>
          <p:nvPr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5"/>
          <p:cNvSpPr/>
          <p:nvPr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nding">
  <p:cSld name="Funding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>
            <a:spLocks noGrp="1"/>
          </p:cNvSpPr>
          <p:nvPr>
            <p:ph type="title"/>
          </p:nvPr>
        </p:nvSpPr>
        <p:spPr>
          <a:xfrm>
            <a:off x="841247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36"/>
          <p:cNvSpPr txBox="1">
            <a:spLocks noGrp="1"/>
          </p:cNvSpPr>
          <p:nvPr>
            <p:ph type="body" idx="1"/>
          </p:nvPr>
        </p:nvSpPr>
        <p:spPr>
          <a:xfrm>
            <a:off x="914400" y="4333934"/>
            <a:ext cx="22860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body" idx="2"/>
          </p:nvPr>
        </p:nvSpPr>
        <p:spPr>
          <a:xfrm>
            <a:off x="914400" y="5235467"/>
            <a:ext cx="2286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body" idx="3"/>
          </p:nvPr>
        </p:nvSpPr>
        <p:spPr>
          <a:xfrm>
            <a:off x="914400" y="2004810"/>
            <a:ext cx="22860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body" idx="4"/>
          </p:nvPr>
        </p:nvSpPr>
        <p:spPr>
          <a:xfrm>
            <a:off x="3602736" y="4333934"/>
            <a:ext cx="22860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36"/>
          <p:cNvSpPr txBox="1">
            <a:spLocks noGrp="1"/>
          </p:cNvSpPr>
          <p:nvPr>
            <p:ph type="body" idx="5"/>
          </p:nvPr>
        </p:nvSpPr>
        <p:spPr>
          <a:xfrm>
            <a:off x="3602736" y="5235467"/>
            <a:ext cx="2286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body" idx="6"/>
          </p:nvPr>
        </p:nvSpPr>
        <p:spPr>
          <a:xfrm>
            <a:off x="3603626" y="2004810"/>
            <a:ext cx="22860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36"/>
          <p:cNvSpPr txBox="1">
            <a:spLocks noGrp="1"/>
          </p:cNvSpPr>
          <p:nvPr>
            <p:ph type="body" idx="7"/>
          </p:nvPr>
        </p:nvSpPr>
        <p:spPr>
          <a:xfrm>
            <a:off x="8982077" y="4333934"/>
            <a:ext cx="22860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body" idx="8"/>
          </p:nvPr>
        </p:nvSpPr>
        <p:spPr>
          <a:xfrm>
            <a:off x="8982077" y="5235467"/>
            <a:ext cx="2286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body" idx="9"/>
          </p:nvPr>
        </p:nvSpPr>
        <p:spPr>
          <a:xfrm>
            <a:off x="8982077" y="2004810"/>
            <a:ext cx="22860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body" idx="13"/>
          </p:nvPr>
        </p:nvSpPr>
        <p:spPr>
          <a:xfrm>
            <a:off x="6291072" y="4333934"/>
            <a:ext cx="22860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body" idx="14"/>
          </p:nvPr>
        </p:nvSpPr>
        <p:spPr>
          <a:xfrm>
            <a:off x="6291072" y="5235467"/>
            <a:ext cx="2286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body" idx="15"/>
          </p:nvPr>
        </p:nvSpPr>
        <p:spPr>
          <a:xfrm>
            <a:off x="6292852" y="2004810"/>
            <a:ext cx="22860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body" idx="16"/>
          </p:nvPr>
        </p:nvSpPr>
        <p:spPr>
          <a:xfrm>
            <a:off x="914400" y="4912335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body" idx="17"/>
          </p:nvPr>
        </p:nvSpPr>
        <p:spPr>
          <a:xfrm>
            <a:off x="3602736" y="4912335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36"/>
          <p:cNvSpPr txBox="1">
            <a:spLocks noGrp="1"/>
          </p:cNvSpPr>
          <p:nvPr>
            <p:ph type="body" idx="18"/>
          </p:nvPr>
        </p:nvSpPr>
        <p:spPr>
          <a:xfrm>
            <a:off x="8982077" y="4912335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body" idx="19"/>
          </p:nvPr>
        </p:nvSpPr>
        <p:spPr>
          <a:xfrm>
            <a:off x="6291072" y="4912335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24" name="Google Shape;324;p3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5" name="Google Shape;32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3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2" name="Google Shape;33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>
  <p:cSld name="Section Brea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>
            <a:spLocks noGrp="1"/>
          </p:cNvSpPr>
          <p:nvPr>
            <p:ph type="pic" idx="2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31" name="Google Shape;31;p18"/>
          <p:cNvSpPr txBox="1">
            <a:spLocks noGrp="1"/>
          </p:cNvSpPr>
          <p:nvPr>
            <p:ph type="title"/>
          </p:nvPr>
        </p:nvSpPr>
        <p:spPr>
          <a:xfrm>
            <a:off x="831850" y="5084064"/>
            <a:ext cx="8311896" cy="104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18"/>
          <p:cNvSpPr/>
          <p:nvPr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blem">
  <p:cSld name="Problem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>
            <a:spLocks noGrp="1"/>
          </p:cNvSpPr>
          <p:nvPr>
            <p:ph type="pic" idx="2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0" y="1465263"/>
            <a:ext cx="10026650" cy="4754562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spcFirstLastPara="1" wrap="square" lIns="1005825" tIns="5029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914400" y="365125"/>
            <a:ext cx="85624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3"/>
          </p:nvPr>
        </p:nvSpPr>
        <p:spPr>
          <a:xfrm rot="-5400000">
            <a:off x="8173720" y="2491740"/>
            <a:ext cx="68580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3000"/>
              <a:buNone/>
              <a:defRPr sz="13000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/>
          <p:nvPr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4"/>
          </p:nvPr>
        </p:nvSpPr>
        <p:spPr>
          <a:xfrm>
            <a:off x="914274" y="2242336"/>
            <a:ext cx="3886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5"/>
          </p:nvPr>
        </p:nvSpPr>
        <p:spPr>
          <a:xfrm>
            <a:off x="914525" y="3218688"/>
            <a:ext cx="3886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6"/>
          </p:nvPr>
        </p:nvSpPr>
        <p:spPr>
          <a:xfrm>
            <a:off x="914399" y="3545967"/>
            <a:ext cx="3886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7"/>
          </p:nvPr>
        </p:nvSpPr>
        <p:spPr>
          <a:xfrm>
            <a:off x="5590801" y="1916113"/>
            <a:ext cx="3886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8"/>
          </p:nvPr>
        </p:nvSpPr>
        <p:spPr>
          <a:xfrm>
            <a:off x="5590675" y="2242336"/>
            <a:ext cx="3886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9"/>
          </p:nvPr>
        </p:nvSpPr>
        <p:spPr>
          <a:xfrm>
            <a:off x="5590801" y="3218688"/>
            <a:ext cx="3886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body" idx="13"/>
          </p:nvPr>
        </p:nvSpPr>
        <p:spPr>
          <a:xfrm>
            <a:off x="5590675" y="3545967"/>
            <a:ext cx="3886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14"/>
          </p:nvPr>
        </p:nvSpPr>
        <p:spPr>
          <a:xfrm>
            <a:off x="914525" y="4709160"/>
            <a:ext cx="3886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15"/>
          </p:nvPr>
        </p:nvSpPr>
        <p:spPr>
          <a:xfrm>
            <a:off x="914399" y="5036439"/>
            <a:ext cx="3886200" cy="73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iness Model">
  <p:cSld name="Business Model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>
            <a:spLocks noGrp="1"/>
          </p:cNvSpPr>
          <p:nvPr>
            <p:ph type="pic" idx="2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body" idx="1"/>
          </p:nvPr>
        </p:nvSpPr>
        <p:spPr>
          <a:xfrm>
            <a:off x="1444752" y="2487165"/>
            <a:ext cx="2926080" cy="2714379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spcFirstLastPara="1" wrap="square" lIns="91425" tIns="42975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body" idx="3"/>
          </p:nvPr>
        </p:nvSpPr>
        <p:spPr>
          <a:xfrm>
            <a:off x="1673352" y="3374136"/>
            <a:ext cx="246888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4"/>
          </p:nvPr>
        </p:nvSpPr>
        <p:spPr>
          <a:xfrm>
            <a:off x="4636008" y="2487165"/>
            <a:ext cx="2926080" cy="2715768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spcFirstLastPara="1" wrap="square" lIns="91425" tIns="42975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5"/>
          </p:nvPr>
        </p:nvSpPr>
        <p:spPr>
          <a:xfrm>
            <a:off x="4873775" y="3374136"/>
            <a:ext cx="246888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body" idx="6"/>
          </p:nvPr>
        </p:nvSpPr>
        <p:spPr>
          <a:xfrm>
            <a:off x="7790688" y="2487165"/>
            <a:ext cx="2926080" cy="2715768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spcFirstLastPara="1" wrap="square" lIns="91425" tIns="42975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7"/>
          </p:nvPr>
        </p:nvSpPr>
        <p:spPr>
          <a:xfrm>
            <a:off x="8019288" y="3374136"/>
            <a:ext cx="246888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/>
          <p:nvPr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0"/>
          <p:cNvSpPr/>
          <p:nvPr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0"/>
          <p:cNvSpPr/>
          <p:nvPr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overview">
  <p:cSld name="Product overview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>
            <a:spLocks noGrp="1"/>
          </p:cNvSpPr>
          <p:nvPr>
            <p:ph type="pic" idx="2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70" name="Google Shape;70;p21"/>
          <p:cNvSpPr txBox="1">
            <a:spLocks noGrp="1"/>
          </p:cNvSpPr>
          <p:nvPr>
            <p:ph type="title"/>
          </p:nvPr>
        </p:nvSpPr>
        <p:spPr>
          <a:xfrm>
            <a:off x="841248" y="858957"/>
            <a:ext cx="403250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>
            <a:off x="5638800" y="1173329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body" idx="3"/>
          </p:nvPr>
        </p:nvSpPr>
        <p:spPr>
          <a:xfrm>
            <a:off x="5638800" y="1522412"/>
            <a:ext cx="274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4"/>
          </p:nvPr>
        </p:nvSpPr>
        <p:spPr>
          <a:xfrm>
            <a:off x="5638800" y="2743993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body" idx="5"/>
          </p:nvPr>
        </p:nvSpPr>
        <p:spPr>
          <a:xfrm>
            <a:off x="5638800" y="3074026"/>
            <a:ext cx="274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body" idx="6"/>
          </p:nvPr>
        </p:nvSpPr>
        <p:spPr>
          <a:xfrm>
            <a:off x="8686038" y="1182807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7"/>
          </p:nvPr>
        </p:nvSpPr>
        <p:spPr>
          <a:xfrm>
            <a:off x="8686038" y="1531890"/>
            <a:ext cx="274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8"/>
          </p:nvPr>
        </p:nvSpPr>
        <p:spPr>
          <a:xfrm>
            <a:off x="8686038" y="2753471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9"/>
          </p:nvPr>
        </p:nvSpPr>
        <p:spPr>
          <a:xfrm>
            <a:off x="8686038" y="3083504"/>
            <a:ext cx="274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/>
          <p:nvPr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ution">
  <p:cSld name="Solu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"/>
          <p:cNvSpPr>
            <a:spLocks noGrp="1"/>
          </p:cNvSpPr>
          <p:nvPr>
            <p:ph type="pic" idx="2"/>
          </p:nvPr>
        </p:nvSpPr>
        <p:spPr>
          <a:xfrm>
            <a:off x="933630" y="548640"/>
            <a:ext cx="4389120" cy="576072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86" name="Google Shape;86;p22"/>
          <p:cNvSpPr txBox="1">
            <a:spLocks noGrp="1"/>
          </p:cNvSpPr>
          <p:nvPr>
            <p:ph type="title"/>
          </p:nvPr>
        </p:nvSpPr>
        <p:spPr>
          <a:xfrm>
            <a:off x="6155363" y="365125"/>
            <a:ext cx="510300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1"/>
          </p:nvPr>
        </p:nvSpPr>
        <p:spPr>
          <a:xfrm>
            <a:off x="6153182" y="2093976"/>
            <a:ext cx="51206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3"/>
          </p:nvPr>
        </p:nvSpPr>
        <p:spPr>
          <a:xfrm>
            <a:off x="6153056" y="2422684"/>
            <a:ext cx="51206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4"/>
          </p:nvPr>
        </p:nvSpPr>
        <p:spPr>
          <a:xfrm>
            <a:off x="6153307" y="3227832"/>
            <a:ext cx="51206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5"/>
          </p:nvPr>
        </p:nvSpPr>
        <p:spPr>
          <a:xfrm>
            <a:off x="6153181" y="3559290"/>
            <a:ext cx="51206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6"/>
          </p:nvPr>
        </p:nvSpPr>
        <p:spPr>
          <a:xfrm>
            <a:off x="6149167" y="4059936"/>
            <a:ext cx="51206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body" idx="7"/>
          </p:nvPr>
        </p:nvSpPr>
        <p:spPr>
          <a:xfrm>
            <a:off x="6149041" y="4388168"/>
            <a:ext cx="51206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body" idx="8"/>
          </p:nvPr>
        </p:nvSpPr>
        <p:spPr>
          <a:xfrm>
            <a:off x="6149292" y="5202936"/>
            <a:ext cx="51206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body" idx="9"/>
          </p:nvPr>
        </p:nvSpPr>
        <p:spPr>
          <a:xfrm>
            <a:off x="6149166" y="5535502"/>
            <a:ext cx="51206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Benefits">
  <p:cSld name="Product Benefit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>
            <a:spLocks noGrp="1"/>
          </p:cNvSpPr>
          <p:nvPr>
            <p:ph type="pic" idx="2"/>
          </p:nvPr>
        </p:nvSpPr>
        <p:spPr>
          <a:xfrm>
            <a:off x="228600" y="0"/>
            <a:ext cx="11961876" cy="68580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100" name="Google Shape;100;p23"/>
          <p:cNvSpPr txBox="1">
            <a:spLocks noGrp="1"/>
          </p:cNvSpPr>
          <p:nvPr>
            <p:ph type="title"/>
          </p:nvPr>
        </p:nvSpPr>
        <p:spPr>
          <a:xfrm>
            <a:off x="914398" y="365760"/>
            <a:ext cx="6400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body" idx="1"/>
          </p:nvPr>
        </p:nvSpPr>
        <p:spPr>
          <a:xfrm>
            <a:off x="914401" y="2000292"/>
            <a:ext cx="3162299" cy="340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23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3"/>
          </p:nvPr>
        </p:nvSpPr>
        <p:spPr>
          <a:xfrm>
            <a:off x="5239512" y="5513832"/>
            <a:ext cx="695858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0"/>
              <a:buNone/>
              <a:defRPr sz="11000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overview">
  <p:cSld name="Market overview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>
            <a:spLocks noGrp="1"/>
          </p:cNvSpPr>
          <p:nvPr>
            <p:ph type="pic" idx="2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sp>
      <p:sp>
        <p:nvSpPr>
          <p:cNvPr id="109" name="Google Shape;109;p24"/>
          <p:cNvSpPr txBox="1">
            <a:spLocks noGrp="1"/>
          </p:cNvSpPr>
          <p:nvPr>
            <p:ph type="body" idx="1"/>
          </p:nvPr>
        </p:nvSpPr>
        <p:spPr>
          <a:xfrm>
            <a:off x="0" y="2258568"/>
            <a:ext cx="12190476" cy="2743200"/>
          </a:xfrm>
          <a:prstGeom prst="rect">
            <a:avLst/>
          </a:prstGeom>
          <a:solidFill>
            <a:schemeClr val="accent2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3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5E9FF"/>
              </a:buClr>
              <a:buSzPts val="3600"/>
              <a:buNone/>
              <a:defRPr sz="3600">
                <a:solidFill>
                  <a:srgbClr val="B5E9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body" idx="4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5E9FF"/>
              </a:buClr>
              <a:buSzPts val="3600"/>
              <a:buNone/>
              <a:defRPr sz="3600">
                <a:solidFill>
                  <a:srgbClr val="B5E9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body" idx="5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5E9FF"/>
              </a:buClr>
              <a:buSzPts val="3600"/>
              <a:buNone/>
              <a:defRPr sz="3600">
                <a:solidFill>
                  <a:srgbClr val="B5E9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body" idx="6"/>
          </p:nvPr>
        </p:nvSpPr>
        <p:spPr>
          <a:xfrm>
            <a:off x="1767130" y="3502152"/>
            <a:ext cx="256032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body" idx="7"/>
          </p:nvPr>
        </p:nvSpPr>
        <p:spPr>
          <a:xfrm>
            <a:off x="4815840" y="3502152"/>
            <a:ext cx="256032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body" idx="8"/>
          </p:nvPr>
        </p:nvSpPr>
        <p:spPr>
          <a:xfrm>
            <a:off x="7867194" y="3502152"/>
            <a:ext cx="256032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136">
          <p15:clr>
            <a:srgbClr val="5ACBF0"/>
          </p15:clr>
        </p15:guide>
        <p15:guide id="2" pos="2568">
          <p15:clr>
            <a:srgbClr val="5ACBF0"/>
          </p15:clr>
        </p15:guide>
        <p15:guide id="3" pos="5760">
          <p15:clr>
            <a:srgbClr val="F26B43"/>
          </p15:clr>
        </p15:guide>
        <p15:guide id="4" pos="1920">
          <p15:clr>
            <a:srgbClr val="F26B43"/>
          </p15:clr>
        </p15:guide>
        <p15:guide id="5" pos="3840">
          <p15:clr>
            <a:srgbClr val="F26B43"/>
          </p15:clr>
        </p15:guide>
        <p15:guide id="6" pos="576">
          <p15:clr>
            <a:srgbClr val="000000"/>
          </p15:clr>
        </p15:guide>
        <p15:guide id="7" pos="7104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1" descr="photo of bridge and cable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pic>
      <p:sp>
        <p:nvSpPr>
          <p:cNvPr id="340" name="Google Shape;340;p1"/>
          <p:cNvSpPr txBox="1">
            <a:spLocks noGrp="1"/>
          </p:cNvSpPr>
          <p:nvPr>
            <p:ph type="ctrTitle"/>
          </p:nvPr>
        </p:nvSpPr>
        <p:spPr>
          <a:xfrm>
            <a:off x="-127513" y="2524997"/>
            <a:ext cx="9635497" cy="180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Demand Forecasting By Manufacturing Companies</a:t>
            </a:r>
            <a:endParaRPr/>
          </a:p>
        </p:txBody>
      </p:sp>
      <p:sp>
        <p:nvSpPr>
          <p:cNvPr id="341" name="Google Shape;341;p1"/>
          <p:cNvSpPr txBox="1">
            <a:spLocks noGrp="1"/>
          </p:cNvSpPr>
          <p:nvPr>
            <p:ph type="body" idx="1"/>
          </p:nvPr>
        </p:nvSpPr>
        <p:spPr>
          <a:xfrm>
            <a:off x="84893" y="4500655"/>
            <a:ext cx="7953375" cy="1098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sz="3200"/>
              <a:t>Prabesh Adhikari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sz="3200"/>
              <a:t>Sandhya K.C.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10" descr="black and white image of bar graph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pic>
      <p:sp>
        <p:nvSpPr>
          <p:cNvPr id="454" name="Google Shape;45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MARKET OVERVIEW</a:t>
            </a:r>
            <a:endParaRPr/>
          </a:p>
        </p:txBody>
      </p:sp>
      <p:sp>
        <p:nvSpPr>
          <p:cNvPr id="455" name="Google Shape;455;p10"/>
          <p:cNvSpPr txBox="1">
            <a:spLocks noGrp="1"/>
          </p:cNvSpPr>
          <p:nvPr>
            <p:ph type="body" idx="1"/>
          </p:nvPr>
        </p:nvSpPr>
        <p:spPr>
          <a:xfrm>
            <a:off x="0" y="2258568"/>
            <a:ext cx="12190476" cy="2743200"/>
          </a:xfrm>
          <a:prstGeom prst="rect">
            <a:avLst/>
          </a:prstGeom>
          <a:solidFill>
            <a:schemeClr val="accent2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56" name="Google Shape;45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Saturday, July 1, 2023</a:t>
            </a:r>
            <a:endParaRPr/>
          </a:p>
        </p:txBody>
      </p:sp>
      <p:sp>
        <p:nvSpPr>
          <p:cNvPr id="457" name="Google Shape;45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Demanding Forecasting by Manufacturing Companies</a:t>
            </a:r>
            <a:endParaRPr/>
          </a:p>
        </p:txBody>
      </p:sp>
      <p:sp>
        <p:nvSpPr>
          <p:cNvPr id="458" name="Google Shape;45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459" name="Google Shape;45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597375"/>
            <a:ext cx="12192000" cy="166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11" descr="photo of person using lapto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629" y="501650"/>
            <a:ext cx="4389121" cy="580771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pic>
      <p:sp>
        <p:nvSpPr>
          <p:cNvPr id="465" name="Google Shape;465;p11"/>
          <p:cNvSpPr txBox="1">
            <a:spLocks noGrp="1"/>
          </p:cNvSpPr>
          <p:nvPr>
            <p:ph type="title"/>
          </p:nvPr>
        </p:nvSpPr>
        <p:spPr>
          <a:xfrm>
            <a:off x="5770485" y="365125"/>
            <a:ext cx="548788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Himalaya Craft</a:t>
            </a:r>
            <a:endParaRPr/>
          </a:p>
        </p:txBody>
      </p:sp>
      <p:sp>
        <p:nvSpPr>
          <p:cNvPr id="466" name="Google Shape;466;p11"/>
          <p:cNvSpPr txBox="1">
            <a:spLocks noGrp="1"/>
          </p:cNvSpPr>
          <p:nvPr>
            <p:ph type="body" idx="1"/>
          </p:nvPr>
        </p:nvSpPr>
        <p:spPr>
          <a:xfrm>
            <a:off x="6153182" y="2093976"/>
            <a:ext cx="51206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ESTABLISHED IN 2021</a:t>
            </a:r>
            <a:endParaRPr/>
          </a:p>
        </p:txBody>
      </p:sp>
      <p:sp>
        <p:nvSpPr>
          <p:cNvPr id="467" name="Google Shape;467;p11"/>
          <p:cNvSpPr txBox="1">
            <a:spLocks noGrp="1"/>
          </p:cNvSpPr>
          <p:nvPr>
            <p:ph type="body" idx="4"/>
          </p:nvPr>
        </p:nvSpPr>
        <p:spPr>
          <a:xfrm>
            <a:off x="6149167" y="2966752"/>
            <a:ext cx="51206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FOCUSES ON HIGH-PROFILE CUSTOMER</a:t>
            </a:r>
            <a:endParaRPr/>
          </a:p>
        </p:txBody>
      </p:sp>
      <p:sp>
        <p:nvSpPr>
          <p:cNvPr id="468" name="Google Shape;468;p11"/>
          <p:cNvSpPr txBox="1">
            <a:spLocks noGrp="1"/>
          </p:cNvSpPr>
          <p:nvPr>
            <p:ph type="body" idx="6"/>
          </p:nvPr>
        </p:nvSpPr>
        <p:spPr>
          <a:xfrm>
            <a:off x="6096000" y="3839528"/>
            <a:ext cx="51206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PRODUCTION FOCUSED ON ORDER</a:t>
            </a:r>
            <a:endParaRPr/>
          </a:p>
        </p:txBody>
      </p:sp>
      <p:sp>
        <p:nvSpPr>
          <p:cNvPr id="469" name="Google Shape;469;p11"/>
          <p:cNvSpPr txBox="1">
            <a:spLocks noGrp="1"/>
          </p:cNvSpPr>
          <p:nvPr>
            <p:ph type="body" idx="8"/>
          </p:nvPr>
        </p:nvSpPr>
        <p:spPr>
          <a:xfrm>
            <a:off x="6137730" y="4712304"/>
            <a:ext cx="51206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HIGH QUALITY, HIGH PRICE</a:t>
            </a:r>
            <a:endParaRPr/>
          </a:p>
        </p:txBody>
      </p:sp>
      <p:sp>
        <p:nvSpPr>
          <p:cNvPr id="470" name="Google Shape;47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Saturday, July 1, 2023</a:t>
            </a:r>
            <a:endParaRPr/>
          </a:p>
        </p:txBody>
      </p:sp>
      <p:sp>
        <p:nvSpPr>
          <p:cNvPr id="471" name="Google Shape;47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Demanding Forecasting by Manufacturing Companies</a:t>
            </a:r>
            <a:endParaRPr/>
          </a:p>
        </p:txBody>
      </p:sp>
      <p:sp>
        <p:nvSpPr>
          <p:cNvPr id="472" name="Google Shape;47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MARKET COMPARISON</a:t>
            </a:r>
            <a:endParaRPr/>
          </a:p>
        </p:txBody>
      </p:sp>
      <p:sp>
        <p:nvSpPr>
          <p:cNvPr id="478" name="Google Shape;4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Demanding Forecasting by Manufacturing Companies</a:t>
            </a:r>
            <a:endParaRPr/>
          </a:p>
        </p:txBody>
      </p:sp>
      <p:sp>
        <p:nvSpPr>
          <p:cNvPr id="479" name="Google Shape;479;p12"/>
          <p:cNvSpPr txBox="1">
            <a:spLocks noGrp="1"/>
          </p:cNvSpPr>
          <p:nvPr>
            <p:ph type="body" idx="5"/>
          </p:nvPr>
        </p:nvSpPr>
        <p:spPr>
          <a:xfrm>
            <a:off x="1069848" y="3730752"/>
            <a:ext cx="2560320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/>
              <a:t>Opportunity to build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/>
              <a:t>Addressable market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dirty="0"/>
          </a:p>
        </p:txBody>
      </p:sp>
      <p:sp>
        <p:nvSpPr>
          <p:cNvPr id="480" name="Google Shape;480;p12"/>
          <p:cNvSpPr txBox="1">
            <a:spLocks noGrp="1"/>
          </p:cNvSpPr>
          <p:nvPr>
            <p:ph type="body" idx="7"/>
          </p:nvPr>
        </p:nvSpPr>
        <p:spPr>
          <a:xfrm>
            <a:off x="8531352" y="3730752"/>
            <a:ext cx="2560320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Few competitors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Obtainable market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/>
          </a:p>
        </p:txBody>
      </p:sp>
      <p:sp>
        <p:nvSpPr>
          <p:cNvPr id="481" name="Google Shape;4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Saturday, July 1, 2023</a:t>
            </a:r>
            <a:endParaRPr/>
          </a:p>
        </p:txBody>
      </p:sp>
      <p:sp>
        <p:nvSpPr>
          <p:cNvPr id="482" name="Google Shape;48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483" name="Google Shape;483;p12"/>
          <p:cNvSpPr/>
          <p:nvPr/>
        </p:nvSpPr>
        <p:spPr>
          <a:xfrm>
            <a:off x="3581400" y="1557528"/>
            <a:ext cx="418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cap="none">
                <a:solidFill>
                  <a:srgbClr val="002439"/>
                </a:solidFill>
                <a:latin typeface="Arial"/>
                <a:ea typeface="Arial"/>
                <a:cs typeface="Arial"/>
                <a:sym typeface="Arial"/>
              </a:rPr>
              <a:t>Data Sources</a:t>
            </a:r>
            <a:endParaRPr/>
          </a:p>
        </p:txBody>
      </p:sp>
      <p:sp>
        <p:nvSpPr>
          <p:cNvPr id="484" name="Google Shape;484;p12"/>
          <p:cNvSpPr txBox="1">
            <a:spLocks noGrp="1"/>
          </p:cNvSpPr>
          <p:nvPr>
            <p:ph type="body" idx="6"/>
          </p:nvPr>
        </p:nvSpPr>
        <p:spPr>
          <a:xfrm>
            <a:off x="4276295" y="3673331"/>
            <a:ext cx="5212320" cy="240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39"/>
              </a:buClr>
              <a:buSzPts val="2800"/>
            </a:pPr>
            <a:r>
              <a:rPr lang="en-US" sz="2800" dirty="0">
                <a:solidFill>
                  <a:srgbClr val="002439"/>
                </a:solidFill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rgbClr val="002439"/>
                </a:solidFill>
              </a:rPr>
              <a:t>Industry Visit</a:t>
            </a:r>
            <a:endParaRPr lang="en-US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39"/>
              </a:buClr>
              <a:buSzPts val="28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rgbClr val="002439"/>
                </a:solidFill>
              </a:rPr>
              <a:t>Internet</a:t>
            </a:r>
            <a:endParaRPr lang="en-US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39"/>
              </a:buClr>
              <a:buSzPts val="28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rgbClr val="002439"/>
                </a:solidFill>
              </a:rPr>
              <a:t>Articles</a:t>
            </a:r>
            <a:endParaRPr lang="en-US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39"/>
              </a:buClr>
              <a:buSzPts val="28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rgbClr val="002439"/>
                </a:solidFill>
              </a:rPr>
              <a:t>Journal</a:t>
            </a:r>
            <a:endParaRPr sz="3200" dirty="0">
              <a:solidFill>
                <a:srgbClr val="002439"/>
              </a:solidFill>
            </a:endParaRPr>
          </a:p>
          <a:p>
            <a:pPr marL="342900" lvl="0" indent="-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endParaRPr sz="2800" dirty="0">
              <a:solidFill>
                <a:srgbClr val="00243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13" descr="photo of building column&#10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8" b="57"/>
          <a:stretch/>
        </p:blipFill>
        <p:spPr>
          <a:xfrm>
            <a:off x="458725" y="481373"/>
            <a:ext cx="11274550" cy="1672601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pic>
      <p:sp>
        <p:nvSpPr>
          <p:cNvPr id="491" name="Google Shape;491;p13"/>
          <p:cNvSpPr txBox="1">
            <a:spLocks noGrp="1"/>
          </p:cNvSpPr>
          <p:nvPr>
            <p:ph type="title"/>
          </p:nvPr>
        </p:nvSpPr>
        <p:spPr>
          <a:xfrm>
            <a:off x="384048" y="2449386"/>
            <a:ext cx="457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92" name="Google Shape;49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Saturday, July 1, 2023</a:t>
            </a:r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Demanding Forecasting by Manufacturing Companies</a:t>
            </a:r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body" idx="1"/>
          </p:nvPr>
        </p:nvSpPr>
        <p:spPr>
          <a:xfrm>
            <a:off x="5979063" y="2202848"/>
            <a:ext cx="5828889" cy="382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2439"/>
              </a:buClr>
              <a:buSzPts val="1400"/>
              <a:buFont typeface="Consolas"/>
              <a:buChar char="●"/>
            </a:pPr>
            <a:r>
              <a:rPr lang="en-US" sz="1600" dirty="0">
                <a:solidFill>
                  <a:srgbClr val="00243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Growing demand for sustainable and eco-friendly products.</a:t>
            </a:r>
            <a:endParaRPr sz="1600" dirty="0">
              <a:solidFill>
                <a:srgbClr val="002439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457200" lvl="0" indent="-3175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2439"/>
              </a:buClr>
              <a:buSzPts val="1400"/>
              <a:buFont typeface="Consolas"/>
              <a:buChar char="●"/>
            </a:pPr>
            <a:r>
              <a:rPr lang="en-US" sz="1600" dirty="0">
                <a:solidFill>
                  <a:srgbClr val="00243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Increasing importance of customization and personalization.</a:t>
            </a:r>
            <a:endParaRPr sz="1600" dirty="0">
              <a:solidFill>
                <a:srgbClr val="002439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457200" lvl="0" indent="-3175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2439"/>
              </a:buClr>
              <a:buSzPts val="1400"/>
              <a:buFont typeface="Consolas"/>
              <a:buChar char="●"/>
            </a:pPr>
            <a:r>
              <a:rPr lang="en-US" sz="1600" dirty="0">
                <a:solidFill>
                  <a:srgbClr val="00243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The significant impact of the digital transformation on manufacturing processes.</a:t>
            </a:r>
            <a:endParaRPr sz="1600" dirty="0">
              <a:solidFill>
                <a:srgbClr val="002439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457200" lvl="0" indent="-3175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2439"/>
              </a:buClr>
              <a:buSzPts val="1400"/>
              <a:buFont typeface="Consolas"/>
              <a:buChar char="●"/>
            </a:pPr>
            <a:r>
              <a:rPr lang="en-US" sz="1600" dirty="0">
                <a:solidFill>
                  <a:srgbClr val="00243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Opportunities arising from the shift towards </a:t>
            </a:r>
            <a:r>
              <a:rPr lang="en-US" sz="1600" dirty="0" err="1">
                <a:solidFill>
                  <a:srgbClr val="00243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servitization</a:t>
            </a:r>
            <a:r>
              <a:rPr lang="en-US" sz="1600" dirty="0">
                <a:solidFill>
                  <a:srgbClr val="00243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and outcome-based models.</a:t>
            </a:r>
            <a:endParaRPr sz="1600" dirty="0">
              <a:solidFill>
                <a:srgbClr val="002439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457200" lvl="0" indent="-3175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2439"/>
              </a:buClr>
              <a:buSzPts val="1400"/>
              <a:buFont typeface="Consolas"/>
              <a:buChar char="●"/>
            </a:pPr>
            <a:r>
              <a:rPr lang="en-US" sz="1600" dirty="0">
                <a:solidFill>
                  <a:srgbClr val="00243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The reevaluation of supply chain strategies due to the COVID-19 pandemic, with a trend towards reshoring and localized production for enhanced resilience.</a:t>
            </a:r>
            <a:endParaRPr sz="1600" dirty="0">
              <a:solidFill>
                <a:srgbClr val="002439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002439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002439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002439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002439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002439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2439"/>
              </a:buClr>
              <a:buSzPts val="1400"/>
              <a:buNone/>
            </a:pPr>
            <a:endParaRPr dirty="0">
              <a:solidFill>
                <a:srgbClr val="002439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14" descr="photo of Wall street sign&#10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pic>
      <p:sp>
        <p:nvSpPr>
          <p:cNvPr id="500" name="Google Shape;500;p14"/>
          <p:cNvSpPr txBox="1"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501" name="Google Shape;501;p14"/>
          <p:cNvSpPr txBox="1">
            <a:spLocks noGrp="1"/>
          </p:cNvSpPr>
          <p:nvPr>
            <p:ph type="body" idx="1"/>
          </p:nvPr>
        </p:nvSpPr>
        <p:spPr>
          <a:xfrm>
            <a:off x="7467603" y="4681728"/>
            <a:ext cx="383873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/>
              <a:t>Prabesh Adhikari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/>
              <a:t>Sandhya K.C.</a:t>
            </a:r>
            <a:endParaRPr/>
          </a:p>
        </p:txBody>
      </p:sp>
      <p:sp>
        <p:nvSpPr>
          <p:cNvPr id="502" name="Google Shape;50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Saturday, July 1, 2023</a:t>
            </a:r>
            <a:endParaRPr/>
          </a:p>
        </p:txBody>
      </p:sp>
      <p:sp>
        <p:nvSpPr>
          <p:cNvPr id="503" name="Google Shape;50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Demanding Forecasting by Manufacturing Companies</a:t>
            </a:r>
            <a:endParaRPr/>
          </a:p>
        </p:txBody>
      </p:sp>
      <p:sp>
        <p:nvSpPr>
          <p:cNvPr id="504" name="Google Shape;50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" descr="photo of person using laptop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0"/>
            <a:ext cx="11961813" cy="68580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pic>
      <p:sp>
        <p:nvSpPr>
          <p:cNvPr id="347" name="Google Shape;347;p2"/>
          <p:cNvSpPr txBox="1">
            <a:spLocks noGrp="1"/>
          </p:cNvSpPr>
          <p:nvPr>
            <p:ph type="title"/>
          </p:nvPr>
        </p:nvSpPr>
        <p:spPr>
          <a:xfrm>
            <a:off x="838199" y="2609627"/>
            <a:ext cx="429768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/>
              <a:t>GoldStar Shoes</a:t>
            </a:r>
            <a:endParaRPr/>
          </a:p>
        </p:txBody>
      </p:sp>
      <p:sp>
        <p:nvSpPr>
          <p:cNvPr id="348" name="Google Shape;34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Saturday, July 1, 2023</a:t>
            </a:r>
            <a:endParaRPr/>
          </a:p>
        </p:txBody>
      </p:sp>
      <p:sp>
        <p:nvSpPr>
          <p:cNvPr id="349" name="Google Shape;34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Demanding Forecasting by Manufacturing Companies</a:t>
            </a:r>
            <a:endParaRPr/>
          </a:p>
        </p:txBody>
      </p:sp>
      <p:sp>
        <p:nvSpPr>
          <p:cNvPr id="350" name="Google Shape;350;p2"/>
          <p:cNvSpPr txBox="1">
            <a:spLocks noGrp="1"/>
          </p:cNvSpPr>
          <p:nvPr>
            <p:ph type="body" idx="3"/>
          </p:nvPr>
        </p:nvSpPr>
        <p:spPr>
          <a:xfrm rot="-5400000">
            <a:off x="8153400" y="2491740"/>
            <a:ext cx="68580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3500"/>
              <a:buNone/>
            </a:pPr>
            <a:r>
              <a:rPr lang="en-US"/>
              <a:t>ABOUT</a:t>
            </a:r>
            <a:endParaRPr/>
          </a:p>
        </p:txBody>
      </p:sp>
      <p:sp>
        <p:nvSpPr>
          <p:cNvPr id="351" name="Google Shape;351;p2"/>
          <p:cNvSpPr txBox="1"/>
          <p:nvPr/>
        </p:nvSpPr>
        <p:spPr>
          <a:xfrm>
            <a:off x="838199" y="3767518"/>
            <a:ext cx="429768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85000" lnSpcReduction="20000"/>
          </a:bodyPr>
          <a:lstStyle/>
          <a:p>
            <a:pPr marL="571500" marR="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Panchakanya Group</a:t>
            </a:r>
            <a:endParaRPr/>
          </a:p>
        </p:txBody>
      </p:sp>
      <p:sp>
        <p:nvSpPr>
          <p:cNvPr id="352" name="Google Shape;352;p2"/>
          <p:cNvSpPr txBox="1"/>
          <p:nvPr/>
        </p:nvSpPr>
        <p:spPr>
          <a:xfrm>
            <a:off x="838199" y="4818443"/>
            <a:ext cx="429768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85000" lnSpcReduction="10000"/>
          </a:bodyPr>
          <a:lstStyle/>
          <a:p>
            <a:pPr marL="571500" marR="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Himalaya Craft</a:t>
            </a:r>
            <a:endParaRPr/>
          </a:p>
        </p:txBody>
      </p:sp>
      <p:sp>
        <p:nvSpPr>
          <p:cNvPr id="353" name="Google Shape;35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" descr="photo of person in city looking up at building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88" y="0"/>
            <a:ext cx="12188825" cy="68580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pic>
      <p:sp>
        <p:nvSpPr>
          <p:cNvPr id="359" name="Google Shape;359;p3"/>
          <p:cNvSpPr txBox="1">
            <a:spLocks noGrp="1"/>
          </p:cNvSpPr>
          <p:nvPr>
            <p:ph type="title"/>
          </p:nvPr>
        </p:nvSpPr>
        <p:spPr>
          <a:xfrm>
            <a:off x="831850" y="5084064"/>
            <a:ext cx="8311896" cy="104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COMPANY OVERVIEW</a:t>
            </a:r>
            <a:endParaRPr/>
          </a:p>
        </p:txBody>
      </p:sp>
      <p:sp>
        <p:nvSpPr>
          <p:cNvPr id="360" name="Google Shape;360;p3"/>
          <p:cNvSpPr/>
          <p:nvPr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Saturday, July 1, 2023</a:t>
            </a:r>
            <a:endParaRPr/>
          </a:p>
        </p:txBody>
      </p:sp>
      <p:sp>
        <p:nvSpPr>
          <p:cNvPr id="362" name="Google Shape;362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Demanding Forecasting by Manufacturing Companies</a:t>
            </a:r>
            <a:endParaRPr/>
          </a:p>
        </p:txBody>
      </p:sp>
      <p:sp>
        <p:nvSpPr>
          <p:cNvPr id="363" name="Google Shape;363;p3"/>
          <p:cNvSpPr txBox="1"/>
          <p:nvPr/>
        </p:nvSpPr>
        <p:spPr>
          <a:xfrm>
            <a:off x="71021" y="3772219"/>
            <a:ext cx="750163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GoldStar Shoes</a:t>
            </a:r>
            <a:endParaRPr/>
          </a:p>
        </p:txBody>
      </p:sp>
      <p:sp>
        <p:nvSpPr>
          <p:cNvPr id="364" name="Google Shape;36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" descr="image of bar graph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pic>
      <p:sp>
        <p:nvSpPr>
          <p:cNvPr id="370" name="Google Shape;370;p4"/>
          <p:cNvSpPr txBox="1">
            <a:spLocks noGrp="1"/>
          </p:cNvSpPr>
          <p:nvPr>
            <p:ph type="title"/>
          </p:nvPr>
        </p:nvSpPr>
        <p:spPr>
          <a:xfrm>
            <a:off x="838200" y="184141"/>
            <a:ext cx="85624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GoldStar Footwear</a:t>
            </a:r>
            <a:endParaRPr/>
          </a:p>
        </p:txBody>
      </p:sp>
      <p:sp>
        <p:nvSpPr>
          <p:cNvPr id="371" name="Google Shape;371;p4"/>
          <p:cNvSpPr txBox="1">
            <a:spLocks noGrp="1"/>
          </p:cNvSpPr>
          <p:nvPr>
            <p:ph type="body" idx="1"/>
          </p:nvPr>
        </p:nvSpPr>
        <p:spPr>
          <a:xfrm>
            <a:off x="746026" y="1370773"/>
            <a:ext cx="10026650" cy="4754562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spcFirstLastPara="1" wrap="square" lIns="1005825" tIns="5029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endParaRPr/>
          </a:p>
        </p:txBody>
      </p:sp>
      <p:sp>
        <p:nvSpPr>
          <p:cNvPr id="372" name="Google Shape;372;p4"/>
          <p:cNvSpPr txBox="1">
            <a:spLocks noGrp="1"/>
          </p:cNvSpPr>
          <p:nvPr>
            <p:ph type="body" idx="4"/>
          </p:nvPr>
        </p:nvSpPr>
        <p:spPr>
          <a:xfrm>
            <a:off x="913296" y="1986565"/>
            <a:ext cx="3886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endParaRPr sz="4000"/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Mid-1970s</a:t>
            </a:r>
            <a:endParaRPr/>
          </a:p>
        </p:txBody>
      </p:sp>
      <p:sp>
        <p:nvSpPr>
          <p:cNvPr id="373" name="Google Shape;373;p4"/>
          <p:cNvSpPr txBox="1">
            <a:spLocks noGrp="1"/>
          </p:cNvSpPr>
          <p:nvPr>
            <p:ph type="body" idx="5"/>
          </p:nvPr>
        </p:nvSpPr>
        <p:spPr>
          <a:xfrm>
            <a:off x="914525" y="3218688"/>
            <a:ext cx="3886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KEY FEATURES</a:t>
            </a:r>
            <a:endParaRPr/>
          </a:p>
        </p:txBody>
      </p:sp>
      <p:sp>
        <p:nvSpPr>
          <p:cNvPr id="374" name="Google Shape;374;p4"/>
          <p:cNvSpPr txBox="1">
            <a:spLocks noGrp="1"/>
          </p:cNvSpPr>
          <p:nvPr>
            <p:ph type="body" idx="6"/>
          </p:nvPr>
        </p:nvSpPr>
        <p:spPr>
          <a:xfrm>
            <a:off x="914399" y="3545967"/>
            <a:ext cx="3886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Comfortable, Durable and Affordable</a:t>
            </a:r>
            <a:endParaRPr/>
          </a:p>
        </p:txBody>
      </p:sp>
      <p:sp>
        <p:nvSpPr>
          <p:cNvPr id="375" name="Google Shape;375;p4"/>
          <p:cNvSpPr txBox="1">
            <a:spLocks noGrp="1"/>
          </p:cNvSpPr>
          <p:nvPr>
            <p:ph type="body" idx="14"/>
          </p:nvPr>
        </p:nvSpPr>
        <p:spPr>
          <a:xfrm>
            <a:off x="914525" y="4709160"/>
            <a:ext cx="3886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GROWTH</a:t>
            </a:r>
            <a:endParaRPr/>
          </a:p>
        </p:txBody>
      </p:sp>
      <p:sp>
        <p:nvSpPr>
          <p:cNvPr id="376" name="Google Shape;376;p4"/>
          <p:cNvSpPr txBox="1">
            <a:spLocks noGrp="1"/>
          </p:cNvSpPr>
          <p:nvPr>
            <p:ph type="body" idx="15"/>
          </p:nvPr>
        </p:nvSpPr>
        <p:spPr>
          <a:xfrm>
            <a:off x="914399" y="5036439"/>
            <a:ext cx="3886200" cy="73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30%-35% Annual</a:t>
            </a:r>
            <a:endParaRPr/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377" name="Google Shape;37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Saturday, July 1, 2023</a:t>
            </a:r>
            <a:endParaRPr/>
          </a:p>
        </p:txBody>
      </p:sp>
      <p:sp>
        <p:nvSpPr>
          <p:cNvPr id="378" name="Google Shape;378;p4"/>
          <p:cNvSpPr txBox="1">
            <a:spLocks noGrp="1"/>
          </p:cNvSpPr>
          <p:nvPr>
            <p:ph type="body" idx="7"/>
          </p:nvPr>
        </p:nvSpPr>
        <p:spPr>
          <a:xfrm>
            <a:off x="5590801" y="1916113"/>
            <a:ext cx="3886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MAJOR INVESTMENT</a:t>
            </a:r>
            <a:endParaRPr/>
          </a:p>
        </p:txBody>
      </p:sp>
      <p:sp>
        <p:nvSpPr>
          <p:cNvPr id="379" name="Google Shape;379;p4"/>
          <p:cNvSpPr txBox="1">
            <a:spLocks noGrp="1"/>
          </p:cNvSpPr>
          <p:nvPr>
            <p:ph type="body" idx="8"/>
          </p:nvPr>
        </p:nvSpPr>
        <p:spPr>
          <a:xfrm>
            <a:off x="5590675" y="2242336"/>
            <a:ext cx="3886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Research and Development</a:t>
            </a:r>
            <a:endParaRPr/>
          </a:p>
        </p:txBody>
      </p:sp>
      <p:sp>
        <p:nvSpPr>
          <p:cNvPr id="380" name="Google Shape;380;p4"/>
          <p:cNvSpPr txBox="1">
            <a:spLocks noGrp="1"/>
          </p:cNvSpPr>
          <p:nvPr>
            <p:ph type="body" idx="9"/>
          </p:nvPr>
        </p:nvSpPr>
        <p:spPr>
          <a:xfrm>
            <a:off x="5590801" y="3218688"/>
            <a:ext cx="3886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USABILITY</a:t>
            </a:r>
            <a:endParaRPr/>
          </a:p>
        </p:txBody>
      </p:sp>
      <p:sp>
        <p:nvSpPr>
          <p:cNvPr id="381" name="Google Shape;381;p4"/>
          <p:cNvSpPr txBox="1">
            <a:spLocks noGrp="1"/>
          </p:cNvSpPr>
          <p:nvPr>
            <p:ph type="body" idx="13"/>
          </p:nvPr>
        </p:nvSpPr>
        <p:spPr>
          <a:xfrm>
            <a:off x="5590675" y="3545967"/>
            <a:ext cx="3886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Customers want something that’s easy to adopt and simple to use</a:t>
            </a:r>
            <a:endParaRPr/>
          </a:p>
        </p:txBody>
      </p:sp>
      <p:sp>
        <p:nvSpPr>
          <p:cNvPr id="382" name="Google Shape;38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Demanding Forecasting by Manufacturing Companies</a:t>
            </a:r>
            <a:endParaRPr/>
          </a:p>
        </p:txBody>
      </p:sp>
      <p:sp>
        <p:nvSpPr>
          <p:cNvPr id="383" name="Google Shape;383;p4"/>
          <p:cNvSpPr txBox="1"/>
          <p:nvPr/>
        </p:nvSpPr>
        <p:spPr>
          <a:xfrm>
            <a:off x="913170" y="1926296"/>
            <a:ext cx="3886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ESTABLISHMENT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Saturday, July 1, 2023</a:t>
            </a:r>
            <a:endParaRPr/>
          </a:p>
        </p:txBody>
      </p:sp>
      <p:sp>
        <p:nvSpPr>
          <p:cNvPr id="389" name="Google Shape;38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Demanding Forecasting by Manufacturing Companies</a:t>
            </a:r>
            <a:endParaRPr/>
          </a:p>
        </p:txBody>
      </p:sp>
      <p:pic>
        <p:nvPicPr>
          <p:cNvPr id="390" name="Google Shape;390;p5" descr="image of bar graph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pic>
      <p:sp>
        <p:nvSpPr>
          <p:cNvPr id="391" name="Google Shape;391;p5"/>
          <p:cNvSpPr txBox="1"/>
          <p:nvPr/>
        </p:nvSpPr>
        <p:spPr>
          <a:xfrm flipH="1">
            <a:off x="1549153" y="644515"/>
            <a:ext cx="625875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Demand Forecasting</a:t>
            </a:r>
            <a:endParaRPr/>
          </a:p>
        </p:txBody>
      </p:sp>
      <p:sp>
        <p:nvSpPr>
          <p:cNvPr id="392" name="Google Shape;392;p5"/>
          <p:cNvSpPr txBox="1"/>
          <p:nvPr/>
        </p:nvSpPr>
        <p:spPr>
          <a:xfrm>
            <a:off x="1127464" y="1665258"/>
            <a:ext cx="6747029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8BFDFD"/>
              </a:buClr>
              <a:buSzPts val="3600"/>
              <a:buFont typeface="Noto Sans Symbols"/>
              <a:buChar char="✔"/>
            </a:pPr>
            <a:r>
              <a:rPr lang="en-US" sz="3600">
                <a:solidFill>
                  <a:srgbClr val="8BFDFD"/>
                </a:solidFill>
                <a:latin typeface="Arial"/>
                <a:ea typeface="Arial"/>
                <a:cs typeface="Arial"/>
                <a:sym typeface="Arial"/>
              </a:rPr>
              <a:t> Sales Team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8BFDFD"/>
              </a:buClr>
              <a:buSzPts val="3600"/>
              <a:buFont typeface="Noto Sans Symbols"/>
              <a:buChar char="✔"/>
            </a:pPr>
            <a:r>
              <a:rPr lang="en-US" sz="3600">
                <a:solidFill>
                  <a:srgbClr val="8BFDFD"/>
                </a:solidFill>
                <a:latin typeface="Arial"/>
                <a:ea typeface="Arial"/>
                <a:cs typeface="Arial"/>
                <a:sym typeface="Arial"/>
              </a:rPr>
              <a:t> Historical Data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8BFDFD"/>
              </a:buClr>
              <a:buSzPts val="3600"/>
              <a:buFont typeface="Noto Sans Symbols"/>
              <a:buChar char="✔"/>
            </a:pPr>
            <a:r>
              <a:rPr lang="en-US" sz="3600">
                <a:solidFill>
                  <a:srgbClr val="8BFDFD"/>
                </a:solidFill>
                <a:latin typeface="Arial"/>
                <a:ea typeface="Arial"/>
                <a:cs typeface="Arial"/>
                <a:sym typeface="Arial"/>
              </a:rPr>
              <a:t> Dealer’s Data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8BFDFD"/>
              </a:buClr>
              <a:buSzPts val="3600"/>
              <a:buFont typeface="Noto Sans Symbols"/>
              <a:buChar char="✔"/>
            </a:pPr>
            <a:r>
              <a:rPr lang="en-US" sz="3600">
                <a:solidFill>
                  <a:srgbClr val="8BFDFD"/>
                </a:solidFill>
                <a:latin typeface="Arial"/>
                <a:ea typeface="Arial"/>
                <a:cs typeface="Arial"/>
                <a:sym typeface="Arial"/>
              </a:rPr>
              <a:t> SAP Software – ERP Software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8BFDFD"/>
              </a:buClr>
              <a:buSzPts val="3600"/>
              <a:buFont typeface="Noto Sans Symbols"/>
              <a:buChar char="✔"/>
            </a:pPr>
            <a:r>
              <a:rPr lang="en-US" sz="3600">
                <a:solidFill>
                  <a:srgbClr val="8BFDFD"/>
                </a:solidFill>
                <a:latin typeface="Arial"/>
                <a:ea typeface="Arial"/>
                <a:cs typeface="Arial"/>
                <a:sym typeface="Arial"/>
              </a:rPr>
              <a:t> Market Intelligence</a:t>
            </a:r>
            <a:endParaRPr/>
          </a:p>
          <a:p>
            <a:pPr marL="285750" marR="0" lvl="0" indent="-57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endParaRPr sz="3600">
              <a:solidFill>
                <a:srgbClr val="8BFDF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6" descr="a close up image of coi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88" y="0"/>
            <a:ext cx="12188825" cy="68580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pic>
      <p:sp>
        <p:nvSpPr>
          <p:cNvPr id="399" name="Google Shape;39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BUSINESS MODEL</a:t>
            </a:r>
            <a:endParaRPr/>
          </a:p>
        </p:txBody>
      </p:sp>
      <p:sp>
        <p:nvSpPr>
          <p:cNvPr id="400" name="Google Shape;400;p6"/>
          <p:cNvSpPr txBox="1">
            <a:spLocks noGrp="1"/>
          </p:cNvSpPr>
          <p:nvPr>
            <p:ph type="body" idx="1"/>
          </p:nvPr>
        </p:nvSpPr>
        <p:spPr>
          <a:xfrm>
            <a:off x="1444752" y="2487165"/>
            <a:ext cx="2926080" cy="2714379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spcFirstLastPara="1" wrap="square" lIns="91425" tIns="42975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/>
              <a:t>R &amp; D</a:t>
            </a:r>
            <a:endParaRPr/>
          </a:p>
        </p:txBody>
      </p:sp>
      <p:sp>
        <p:nvSpPr>
          <p:cNvPr id="401" name="Google Shape;401;p6"/>
          <p:cNvSpPr txBox="1">
            <a:spLocks noGrp="1"/>
          </p:cNvSpPr>
          <p:nvPr>
            <p:ph type="body" idx="3"/>
          </p:nvPr>
        </p:nvSpPr>
        <p:spPr>
          <a:xfrm>
            <a:off x="1673352" y="3374136"/>
            <a:ext cx="246888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Huge amount of investment is on Research and Development</a:t>
            </a:r>
            <a:endParaRPr/>
          </a:p>
        </p:txBody>
      </p:sp>
      <p:sp>
        <p:nvSpPr>
          <p:cNvPr id="402" name="Google Shape;402;p6"/>
          <p:cNvSpPr txBox="1">
            <a:spLocks noGrp="1"/>
          </p:cNvSpPr>
          <p:nvPr>
            <p:ph type="body" idx="4"/>
          </p:nvPr>
        </p:nvSpPr>
        <p:spPr>
          <a:xfrm>
            <a:off x="4636008" y="2487165"/>
            <a:ext cx="2926080" cy="2715768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spcFirstLastPara="1" wrap="square" lIns="91425" tIns="42975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/>
              <a:t>ABSTRACT</a:t>
            </a:r>
            <a:endParaRPr/>
          </a:p>
        </p:txBody>
      </p:sp>
      <p:sp>
        <p:nvSpPr>
          <p:cNvPr id="403" name="Google Shape;403;p6"/>
          <p:cNvSpPr txBox="1">
            <a:spLocks noGrp="1"/>
          </p:cNvSpPr>
          <p:nvPr>
            <p:ph type="body" idx="5"/>
          </p:nvPr>
        </p:nvSpPr>
        <p:spPr>
          <a:xfrm>
            <a:off x="4873775" y="3374136"/>
            <a:ext cx="246888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Implementation of MRP and BE</a:t>
            </a:r>
            <a:endParaRPr/>
          </a:p>
          <a:p>
            <a:pPr marL="285750" lvl="0" indent="-28575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400"/>
              <a:buFont typeface="Noto Sans Symbols"/>
              <a:buChar char="❖"/>
            </a:pPr>
            <a:r>
              <a:rPr lang="en-US">
                <a:solidFill>
                  <a:srgbClr val="1E4E79"/>
                </a:solidFill>
              </a:rPr>
              <a:t>MRP -  Material Resource Planning</a:t>
            </a:r>
            <a:endParaRPr/>
          </a:p>
          <a:p>
            <a:pPr marL="285750" lvl="0" indent="-28575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400"/>
              <a:buFont typeface="Noto Sans Symbols"/>
              <a:buChar char="❖"/>
            </a:pPr>
            <a:r>
              <a:rPr lang="en-US">
                <a:solidFill>
                  <a:srgbClr val="1E4E79"/>
                </a:solidFill>
              </a:rPr>
              <a:t>BE – Business Intelligence</a:t>
            </a:r>
            <a:endParaRPr/>
          </a:p>
        </p:txBody>
      </p:sp>
      <p:sp>
        <p:nvSpPr>
          <p:cNvPr id="404" name="Google Shape;404;p6"/>
          <p:cNvSpPr txBox="1">
            <a:spLocks noGrp="1"/>
          </p:cNvSpPr>
          <p:nvPr>
            <p:ph type="body" idx="6"/>
          </p:nvPr>
        </p:nvSpPr>
        <p:spPr>
          <a:xfrm>
            <a:off x="7790688" y="2487165"/>
            <a:ext cx="2926080" cy="2715768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spcFirstLastPara="1" wrap="square" lIns="91425" tIns="42975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/>
              <a:t>SEGMENTS</a:t>
            </a:r>
            <a:endParaRPr/>
          </a:p>
        </p:txBody>
      </p:sp>
      <p:sp>
        <p:nvSpPr>
          <p:cNvPr id="405" name="Google Shape;405;p6"/>
          <p:cNvSpPr txBox="1">
            <a:spLocks noGrp="1"/>
          </p:cNvSpPr>
          <p:nvPr>
            <p:ph type="body" idx="7"/>
          </p:nvPr>
        </p:nvSpPr>
        <p:spPr>
          <a:xfrm>
            <a:off x="8019288" y="3374136"/>
            <a:ext cx="246888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PVC – Material with Thermal Stability</a:t>
            </a:r>
            <a:endParaRPr/>
          </a:p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PU – High Quality and Safety Shoes</a:t>
            </a:r>
            <a:endParaRPr/>
          </a:p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G10 – Rubber Closure</a:t>
            </a:r>
            <a:endParaRPr/>
          </a:p>
        </p:txBody>
      </p:sp>
      <p:sp>
        <p:nvSpPr>
          <p:cNvPr id="406" name="Google Shape;40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Saturday, July 1, 2023</a:t>
            </a:r>
            <a:endParaRPr/>
          </a:p>
        </p:txBody>
      </p:sp>
      <p:sp>
        <p:nvSpPr>
          <p:cNvPr id="407" name="Google Shape;40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Demanding Forecasting by Manufacturing Companies</a:t>
            </a:r>
            <a:endParaRPr/>
          </a:p>
        </p:txBody>
      </p:sp>
      <p:sp>
        <p:nvSpPr>
          <p:cNvPr id="408" name="Google Shape;40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7" descr="photo of coins on a table&#10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88" y="0"/>
            <a:ext cx="12188825" cy="685800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pic>
      <p:sp>
        <p:nvSpPr>
          <p:cNvPr id="414" name="Google Shape;414;p7"/>
          <p:cNvSpPr txBox="1">
            <a:spLocks noGrp="1"/>
          </p:cNvSpPr>
          <p:nvPr>
            <p:ph type="title"/>
          </p:nvPr>
        </p:nvSpPr>
        <p:spPr>
          <a:xfrm>
            <a:off x="841248" y="858957"/>
            <a:ext cx="403250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PRODUCT OVERVIEW</a:t>
            </a:r>
            <a:endParaRPr/>
          </a:p>
        </p:txBody>
      </p:sp>
      <p:sp>
        <p:nvSpPr>
          <p:cNvPr id="415" name="Google Shape;415;p7"/>
          <p:cNvSpPr txBox="1">
            <a:spLocks noGrp="1"/>
          </p:cNvSpPr>
          <p:nvPr>
            <p:ph type="body" idx="1"/>
          </p:nvPr>
        </p:nvSpPr>
        <p:spPr>
          <a:xfrm>
            <a:off x="5638800" y="1173329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UNIQUE</a:t>
            </a:r>
            <a:endParaRPr/>
          </a:p>
        </p:txBody>
      </p:sp>
      <p:sp>
        <p:nvSpPr>
          <p:cNvPr id="416" name="Google Shape;416;p7"/>
          <p:cNvSpPr txBox="1">
            <a:spLocks noGrp="1"/>
          </p:cNvSpPr>
          <p:nvPr>
            <p:ph type="body" idx="3"/>
          </p:nvPr>
        </p:nvSpPr>
        <p:spPr>
          <a:xfrm>
            <a:off x="5638800" y="1522412"/>
            <a:ext cx="274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Only product specifically dedicated to investment tools for business</a:t>
            </a:r>
            <a:endParaRPr/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/>
          </a:p>
        </p:txBody>
      </p:sp>
      <p:sp>
        <p:nvSpPr>
          <p:cNvPr id="417" name="Google Shape;417;p7"/>
          <p:cNvSpPr txBox="1">
            <a:spLocks noGrp="1"/>
          </p:cNvSpPr>
          <p:nvPr>
            <p:ph type="body" idx="4"/>
          </p:nvPr>
        </p:nvSpPr>
        <p:spPr>
          <a:xfrm>
            <a:off x="5638800" y="2743993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FIRST TO MARKET</a:t>
            </a:r>
            <a:endParaRPr/>
          </a:p>
        </p:txBody>
      </p:sp>
      <p:sp>
        <p:nvSpPr>
          <p:cNvPr id="418" name="Google Shape;418;p7"/>
          <p:cNvSpPr txBox="1">
            <a:spLocks noGrp="1"/>
          </p:cNvSpPr>
          <p:nvPr>
            <p:ph type="body" idx="5"/>
          </p:nvPr>
        </p:nvSpPr>
        <p:spPr>
          <a:xfrm>
            <a:off x="5638800" y="3074026"/>
            <a:ext cx="274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First beautifully designed product that's both stylish and functional</a:t>
            </a:r>
            <a:endParaRPr/>
          </a:p>
        </p:txBody>
      </p:sp>
      <p:sp>
        <p:nvSpPr>
          <p:cNvPr id="419" name="Google Shape;419;p7"/>
          <p:cNvSpPr txBox="1">
            <a:spLocks noGrp="1"/>
          </p:cNvSpPr>
          <p:nvPr>
            <p:ph type="body" idx="6"/>
          </p:nvPr>
        </p:nvSpPr>
        <p:spPr>
          <a:xfrm>
            <a:off x="8686038" y="1182807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TESTED</a:t>
            </a:r>
            <a:endParaRPr/>
          </a:p>
        </p:txBody>
      </p:sp>
      <p:sp>
        <p:nvSpPr>
          <p:cNvPr id="420" name="Google Shape;420;p7"/>
          <p:cNvSpPr txBox="1">
            <a:spLocks noGrp="1"/>
          </p:cNvSpPr>
          <p:nvPr>
            <p:ph type="body" idx="7"/>
          </p:nvPr>
        </p:nvSpPr>
        <p:spPr>
          <a:xfrm>
            <a:off x="8686038" y="1531890"/>
            <a:ext cx="274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Conducted testing with businesses in the area</a:t>
            </a:r>
            <a:endParaRPr/>
          </a:p>
        </p:txBody>
      </p:sp>
      <p:sp>
        <p:nvSpPr>
          <p:cNvPr id="421" name="Google Shape;421;p7"/>
          <p:cNvSpPr txBox="1">
            <a:spLocks noGrp="1"/>
          </p:cNvSpPr>
          <p:nvPr>
            <p:ph type="body" idx="8"/>
          </p:nvPr>
        </p:nvSpPr>
        <p:spPr>
          <a:xfrm>
            <a:off x="8686038" y="2753471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AUTHENTIC</a:t>
            </a:r>
            <a:endParaRPr/>
          </a:p>
        </p:txBody>
      </p:sp>
      <p:sp>
        <p:nvSpPr>
          <p:cNvPr id="422" name="Google Shape;422;p7"/>
          <p:cNvSpPr txBox="1">
            <a:spLocks noGrp="1"/>
          </p:cNvSpPr>
          <p:nvPr>
            <p:ph type="body" idx="9"/>
          </p:nvPr>
        </p:nvSpPr>
        <p:spPr>
          <a:xfrm>
            <a:off x="8686038" y="3083504"/>
            <a:ext cx="274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Designed with the help and input of investment experts in the field </a:t>
            </a:r>
            <a:endParaRPr/>
          </a:p>
        </p:txBody>
      </p:sp>
      <p:sp>
        <p:nvSpPr>
          <p:cNvPr id="423" name="Google Shape;42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Saturday, July 1, 2023</a:t>
            </a:r>
            <a:endParaRPr/>
          </a:p>
        </p:txBody>
      </p:sp>
      <p:sp>
        <p:nvSpPr>
          <p:cNvPr id="424" name="Google Shape;42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Demanding Forecasting by Manufacturing Companies</a:t>
            </a:r>
            <a:endParaRPr/>
          </a:p>
        </p:txBody>
      </p:sp>
      <p:sp>
        <p:nvSpPr>
          <p:cNvPr id="425" name="Google Shape;42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"/>
          <p:cNvSpPr txBox="1">
            <a:spLocks noGrp="1"/>
          </p:cNvSpPr>
          <p:nvPr>
            <p:ph type="title"/>
          </p:nvPr>
        </p:nvSpPr>
        <p:spPr>
          <a:xfrm>
            <a:off x="5770485" y="365125"/>
            <a:ext cx="548788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Panchakanya Group</a:t>
            </a:r>
            <a:endParaRPr/>
          </a:p>
        </p:txBody>
      </p:sp>
      <p:pic>
        <p:nvPicPr>
          <p:cNvPr id="431" name="Google Shape;431;p8" descr="Man working on laptop sitting by the window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33630" y="548640"/>
            <a:ext cx="4389120" cy="5760720"/>
          </a:xfrm>
          <a:prstGeom prst="rect">
            <a:avLst/>
          </a:prstGeom>
          <a:solidFill>
            <a:srgbClr val="C4FFFF"/>
          </a:solidFill>
          <a:ln>
            <a:noFill/>
          </a:ln>
        </p:spPr>
      </p:pic>
      <p:sp>
        <p:nvSpPr>
          <p:cNvPr id="432" name="Google Shape;432;p8"/>
          <p:cNvSpPr txBox="1">
            <a:spLocks noGrp="1"/>
          </p:cNvSpPr>
          <p:nvPr>
            <p:ph type="body" idx="1"/>
          </p:nvPr>
        </p:nvSpPr>
        <p:spPr>
          <a:xfrm>
            <a:off x="6153182" y="2093976"/>
            <a:ext cx="51206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ESTABLISHED IN 1971</a:t>
            </a:r>
            <a:endParaRPr/>
          </a:p>
        </p:txBody>
      </p:sp>
      <p:sp>
        <p:nvSpPr>
          <p:cNvPr id="433" name="Google Shape;433;p8"/>
          <p:cNvSpPr txBox="1">
            <a:spLocks noGrp="1"/>
          </p:cNvSpPr>
          <p:nvPr>
            <p:ph type="body" idx="4"/>
          </p:nvPr>
        </p:nvSpPr>
        <p:spPr>
          <a:xfrm>
            <a:off x="6149167" y="2966752"/>
            <a:ext cx="51206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FOCUSES ON HIGH-PROFILE CUSTOMER</a:t>
            </a:r>
            <a:endParaRPr/>
          </a:p>
        </p:txBody>
      </p:sp>
      <p:sp>
        <p:nvSpPr>
          <p:cNvPr id="434" name="Google Shape;434;p8"/>
          <p:cNvSpPr txBox="1">
            <a:spLocks noGrp="1"/>
          </p:cNvSpPr>
          <p:nvPr>
            <p:ph type="body" idx="6"/>
          </p:nvPr>
        </p:nvSpPr>
        <p:spPr>
          <a:xfrm>
            <a:off x="6149167" y="3828956"/>
            <a:ext cx="51206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PRODUCTION ONLY ON ORDER</a:t>
            </a:r>
            <a:endParaRPr/>
          </a:p>
        </p:txBody>
      </p:sp>
      <p:sp>
        <p:nvSpPr>
          <p:cNvPr id="435" name="Google Shape;435;p8"/>
          <p:cNvSpPr txBox="1">
            <a:spLocks noGrp="1"/>
          </p:cNvSpPr>
          <p:nvPr>
            <p:ph type="body" idx="8"/>
          </p:nvPr>
        </p:nvSpPr>
        <p:spPr>
          <a:xfrm>
            <a:off x="6137730" y="4712304"/>
            <a:ext cx="51206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MISSION FOR CUSTOMER SATISFACTION</a:t>
            </a:r>
            <a:endParaRPr/>
          </a:p>
        </p:txBody>
      </p:sp>
      <p:sp>
        <p:nvSpPr>
          <p:cNvPr id="436" name="Google Shape;43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Saturday, July 1, 2023</a:t>
            </a:r>
            <a:endParaRPr/>
          </a:p>
        </p:txBody>
      </p:sp>
      <p:sp>
        <p:nvSpPr>
          <p:cNvPr id="437" name="Google Shape;43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Demanding Forecasting by Manufacturing Companies</a:t>
            </a:r>
            <a:endParaRPr/>
          </a:p>
        </p:txBody>
      </p:sp>
      <p:sp>
        <p:nvSpPr>
          <p:cNvPr id="438" name="Google Shape;43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Saturday, July 1, 2023</a:t>
            </a:r>
            <a:endParaRPr/>
          </a:p>
        </p:txBody>
      </p:sp>
      <p:sp>
        <p:nvSpPr>
          <p:cNvPr id="444" name="Google Shape;44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Demanding Forecasting by Manufacturing Companies</a:t>
            </a:r>
            <a:endParaRPr/>
          </a:p>
        </p:txBody>
      </p:sp>
      <p:sp>
        <p:nvSpPr>
          <p:cNvPr id="445" name="Google Shape;445;p9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447" name="Google Shape;447;p9"/>
          <p:cNvPicPr preferRelativeResize="0"/>
          <p:nvPr/>
        </p:nvPicPr>
        <p:blipFill rotWithShape="1">
          <a:blip r:embed="rId3">
            <a:alphaModFix/>
          </a:blip>
          <a:srcRect r="77169" b="87098"/>
          <a:stretch/>
        </p:blipFill>
        <p:spPr>
          <a:xfrm>
            <a:off x="228600" y="26750"/>
            <a:ext cx="2743201" cy="816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9"/>
          <p:cNvPicPr preferRelativeResize="0"/>
          <p:nvPr/>
        </p:nvPicPr>
        <p:blipFill rotWithShape="1">
          <a:blip r:embed="rId3">
            <a:alphaModFix/>
          </a:blip>
          <a:srcRect t="16129"/>
          <a:stretch/>
        </p:blipFill>
        <p:spPr>
          <a:xfrm>
            <a:off x="290745" y="843379"/>
            <a:ext cx="11672656" cy="5308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451</Words>
  <Application>Microsoft Office PowerPoint</Application>
  <PresentationFormat>Widescreen</PresentationFormat>
  <Paragraphs>119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Consolas</vt:lpstr>
      <vt:lpstr>Noto Sans Symbols</vt:lpstr>
      <vt:lpstr>Times New Roman</vt:lpstr>
      <vt:lpstr>Wingdings</vt:lpstr>
      <vt:lpstr>Office Theme</vt:lpstr>
      <vt:lpstr>Demand Forecasting By Manufacturing Companies</vt:lpstr>
      <vt:lpstr>GoldStar Shoes</vt:lpstr>
      <vt:lpstr>COMPANY OVERVIEW</vt:lpstr>
      <vt:lpstr>GoldStar Footwear</vt:lpstr>
      <vt:lpstr>PowerPoint Presentation</vt:lpstr>
      <vt:lpstr>BUSINESS MODEL</vt:lpstr>
      <vt:lpstr>PRODUCT OVERVIEW</vt:lpstr>
      <vt:lpstr>Panchakanya Group</vt:lpstr>
      <vt:lpstr>PowerPoint Presentation</vt:lpstr>
      <vt:lpstr>MARKET OVERVIEW</vt:lpstr>
      <vt:lpstr>Himalaya Craft</vt:lpstr>
      <vt:lpstr>MARKET COMPARISON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Demand Forecasting By Manufacturing Companies</dc:title>
  <dc:creator>Prabesh Adhikari</dc:creator>
  <cp:lastModifiedBy>Prabesh Adhikari</cp:lastModifiedBy>
  <cp:revision>3</cp:revision>
  <dcterms:created xsi:type="dcterms:W3CDTF">2023-06-27T16:07:49Z</dcterms:created>
  <dcterms:modified xsi:type="dcterms:W3CDTF">2023-07-04T03:42:40Z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